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4"/>
  </p:notesMasterIdLst>
  <p:sldIdLst>
    <p:sldId id="256" r:id="rId3"/>
    <p:sldId id="296" r:id="rId4"/>
    <p:sldId id="321" r:id="rId5"/>
    <p:sldId id="322" r:id="rId6"/>
    <p:sldId id="299" r:id="rId7"/>
    <p:sldId id="323" r:id="rId8"/>
    <p:sldId id="304" r:id="rId9"/>
    <p:sldId id="305" r:id="rId10"/>
    <p:sldId id="306" r:id="rId11"/>
    <p:sldId id="307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24" r:id="rId20"/>
    <p:sldId id="325" r:id="rId21"/>
    <p:sldId id="288" r:id="rId22"/>
    <p:sldId id="295" r:id="rId23"/>
  </p:sldIdLst>
  <p:sldSz cx="9144000" cy="6858000" type="screen4x3"/>
  <p:notesSz cx="6858000" cy="9144000"/>
  <p:custShowLst>
    <p:custShow name="Custom Show 1" id="0">
      <p:sldLst>
        <p:sld r:id="rId3"/>
        <p:sld r:id="rId4"/>
        <p:sld r:id="rId4"/>
        <p:sld r:id="rId6"/>
        <p:sld r:id="rId7"/>
        <p:sld r:id="rId8"/>
        <p:sld r:id="rId9"/>
        <p:sld r:id="rId10"/>
        <p:sld r:id="rId11"/>
        <p:sld r:id="rId12"/>
        <p:sld r:id="rId13"/>
        <p:sld r:id="rId14"/>
        <p:sld r:id="rId15"/>
        <p:sld r:id="rId16"/>
        <p:sld r:id="rId17"/>
        <p:sld r:id="rId18"/>
        <p:sld r:id="rId19"/>
        <p:sld r:id="rId20"/>
        <p:sld r:id="rId21"/>
        <p:sld r:id="rId22"/>
        <p:sld r:id="rId23"/>
      </p:sldLst>
    </p:custShow>
  </p:custShow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0DA"/>
    <a:srgbClr val="25FB77"/>
    <a:srgbClr val="B8F927"/>
    <a:srgbClr val="FF7575"/>
    <a:srgbClr val="0F5EFD"/>
    <a:srgbClr val="227505"/>
    <a:srgbClr val="047FBC"/>
    <a:srgbClr val="DBFC92"/>
    <a:srgbClr val="FF6600"/>
    <a:srgbClr val="0275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5" autoAdjust="0"/>
    <p:restoredTop sz="93390" autoAdjust="0"/>
  </p:normalViewPr>
  <p:slideViewPr>
    <p:cSldViewPr>
      <p:cViewPr>
        <p:scale>
          <a:sx n="70" d="100"/>
          <a:sy n="70" d="100"/>
        </p:scale>
        <p:origin x="-138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6AEA42F-0CB5-4738-B50F-A5B782BB6CCD}" type="datetimeFigureOut">
              <a:rPr lang="en-US"/>
              <a:pPr>
                <a:defRPr/>
              </a:pPr>
              <a:t>1/24/2015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E02D82A-8016-4AF8-922C-5DF93AC974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9699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E0E5A6-B572-4E34-9902-F34E2418720A}" type="datetimeFigureOut">
              <a:rPr lang="en-US"/>
              <a:pPr>
                <a:defRPr/>
              </a:pPr>
              <a:t>1/24/2015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46325B-C850-46FA-8A0C-B98850AE1B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369811"/>
      </p:ext>
    </p:extLst>
  </p:cSld>
  <p:clrMapOvr>
    <a:masterClrMapping/>
  </p:clrMapOvr>
  <p:transition spd="slow" advClick="0" advTm="500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9BC33-0B30-46DC-BBA7-23BE3E18F53B}" type="datetimeFigureOut">
              <a:rPr lang="en-US"/>
              <a:pPr>
                <a:defRPr/>
              </a:pPr>
              <a:t>1/24/2015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B5D9AF-CCE9-4E7D-A285-E3FABF5BDF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657501"/>
      </p:ext>
    </p:extLst>
  </p:cSld>
  <p:clrMapOvr>
    <a:masterClrMapping/>
  </p:clrMapOvr>
  <p:transition spd="slow" advClick="0" advTm="500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776B45-121A-4D02-AC8D-8D7257B71325}" type="datetimeFigureOut">
              <a:rPr lang="en-US"/>
              <a:pPr>
                <a:defRPr/>
              </a:pPr>
              <a:t>1/24/2015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DB00CE-5A42-40F3-A343-934FFBECBF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458105"/>
      </p:ext>
    </p:extLst>
  </p:cSld>
  <p:clrMapOvr>
    <a:masterClrMapping/>
  </p:clrMapOvr>
  <p:transition spd="slow" advClick="0" advTm="500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2" descr="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685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6"/>
          <p:cNvSpPr>
            <a:spLocks noChangeShapeType="1"/>
          </p:cNvSpPr>
          <p:nvPr/>
        </p:nvSpPr>
        <p:spPr bwMode="auto">
          <a:xfrm>
            <a:off x="914400" y="228600"/>
            <a:ext cx="685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" name="Line 17"/>
          <p:cNvSpPr>
            <a:spLocks noChangeShapeType="1"/>
          </p:cNvSpPr>
          <p:nvPr/>
        </p:nvSpPr>
        <p:spPr bwMode="auto">
          <a:xfrm>
            <a:off x="914400" y="304800"/>
            <a:ext cx="533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914400" y="381000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" name="Line 22"/>
          <p:cNvSpPr>
            <a:spLocks noChangeShapeType="1"/>
          </p:cNvSpPr>
          <p:nvPr/>
        </p:nvSpPr>
        <p:spPr bwMode="auto">
          <a:xfrm>
            <a:off x="228600" y="914400"/>
            <a:ext cx="0" cy="571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" name="Line 23"/>
          <p:cNvSpPr>
            <a:spLocks noChangeShapeType="1"/>
          </p:cNvSpPr>
          <p:nvPr/>
        </p:nvSpPr>
        <p:spPr bwMode="auto">
          <a:xfrm>
            <a:off x="304800" y="914400"/>
            <a:ext cx="0" cy="434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" name="Line 24"/>
          <p:cNvSpPr>
            <a:spLocks noChangeShapeType="1"/>
          </p:cNvSpPr>
          <p:nvPr/>
        </p:nvSpPr>
        <p:spPr bwMode="auto">
          <a:xfrm>
            <a:off x="381000" y="914400"/>
            <a:ext cx="0" cy="2895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2" name="Line 25"/>
          <p:cNvSpPr>
            <a:spLocks noChangeShapeType="1"/>
          </p:cNvSpPr>
          <p:nvPr/>
        </p:nvSpPr>
        <p:spPr bwMode="auto">
          <a:xfrm>
            <a:off x="7391400" y="6705600"/>
            <a:ext cx="1600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3" name="Line 26"/>
          <p:cNvSpPr>
            <a:spLocks noChangeShapeType="1"/>
          </p:cNvSpPr>
          <p:nvPr/>
        </p:nvSpPr>
        <p:spPr bwMode="auto">
          <a:xfrm>
            <a:off x="8991600" y="5334000"/>
            <a:ext cx="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4" name="Line 29"/>
          <p:cNvSpPr>
            <a:spLocks noChangeShapeType="1"/>
          </p:cNvSpPr>
          <p:nvPr/>
        </p:nvSpPr>
        <p:spPr bwMode="auto">
          <a:xfrm>
            <a:off x="7696200" y="6629400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" name="Line 30"/>
          <p:cNvSpPr>
            <a:spLocks noChangeShapeType="1"/>
          </p:cNvSpPr>
          <p:nvPr/>
        </p:nvSpPr>
        <p:spPr bwMode="auto">
          <a:xfrm>
            <a:off x="8915400" y="55626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" name="Line 31"/>
          <p:cNvSpPr>
            <a:spLocks noChangeShapeType="1"/>
          </p:cNvSpPr>
          <p:nvPr/>
        </p:nvSpPr>
        <p:spPr bwMode="auto">
          <a:xfrm>
            <a:off x="8001000" y="65532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" name="Line 32"/>
          <p:cNvSpPr>
            <a:spLocks noChangeShapeType="1"/>
          </p:cNvSpPr>
          <p:nvPr/>
        </p:nvSpPr>
        <p:spPr bwMode="auto">
          <a:xfrm>
            <a:off x="8839200" y="57912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8" name="Text Box 33"/>
          <p:cNvSpPr txBox="1">
            <a:spLocks noChangeArrowheads="1"/>
          </p:cNvSpPr>
          <p:nvPr/>
        </p:nvSpPr>
        <p:spPr bwMode="auto">
          <a:xfrm rot="16200000">
            <a:off x="-415925" y="6213475"/>
            <a:ext cx="1066800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800">
                <a:solidFill>
                  <a:schemeClr val="bg2"/>
                </a:solidFill>
                <a:latin typeface="Times"/>
              </a:rPr>
              <a:t>IIIT Hyderabad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981200"/>
            <a:ext cx="7772400" cy="1143000"/>
          </a:xfrm>
        </p:spPr>
        <p:txBody>
          <a:bodyPr/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5814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b="0" i="1">
                <a:latin typeface="Arial Narrow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9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5867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ACPR-2013</a:t>
            </a:r>
            <a:endParaRPr lang="en-US" dirty="0"/>
          </a:p>
        </p:txBody>
      </p:sp>
      <p:sp>
        <p:nvSpPr>
          <p:cNvPr id="21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5867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F406F2-DBF6-4244-AB5F-361730E82F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22" name="Picture 21" descr="IIIT-logo-clear.gi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53400" y="76200"/>
            <a:ext cx="914400" cy="65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7460"/>
      </p:ext>
    </p:extLst>
  </p:cSld>
  <p:clrMapOvr>
    <a:masterClrMapping/>
  </p:clrMapOvr>
  <p:transition spd="slow" advClick="0" advTm="5000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526" y="404120"/>
            <a:ext cx="7772400" cy="891280"/>
          </a:xfrm>
        </p:spPr>
        <p:txBody>
          <a:bodyPr/>
          <a:lstStyle>
            <a:lvl1pPr>
              <a:defRPr sz="4000" b="0">
                <a:solidFill>
                  <a:srgbClr val="047FBC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610600" cy="4800600"/>
          </a:xfrm>
          <a:ln>
            <a:noFill/>
          </a:ln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  <a:lvl2pPr>
              <a:defRPr sz="2800">
                <a:latin typeface="Arial" pitchFamily="34" charset="0"/>
                <a:cs typeface="Arial" pitchFamily="34" charset="0"/>
              </a:defRPr>
            </a:lvl2pPr>
            <a:lvl3pPr>
              <a:defRPr sz="2400">
                <a:latin typeface="Arial" pitchFamily="34" charset="0"/>
                <a:cs typeface="Arial" pitchFamily="34" charset="0"/>
              </a:defRPr>
            </a:lvl3pPr>
            <a:lvl4pPr>
              <a:defRPr sz="20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ACPR-2013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EFB618-A289-4591-8502-575B1E1731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35935"/>
      </p:ext>
    </p:extLst>
  </p:cSld>
  <p:clrMapOvr>
    <a:masterClrMapping/>
  </p:clrMapOvr>
  <p:transition spd="slow" advClick="0" advTm="5000"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047FBC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9D9DF2-A3E8-423E-98A9-AED3CC5BAC93}" type="datetimeFigureOut">
              <a:rPr lang="en-US"/>
              <a:pPr>
                <a:defRPr/>
              </a:pPr>
              <a:t>1/24/2015</a:t>
            </a:fld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4E6753-2156-4038-B44C-B128F1A24E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41069"/>
      </p:ext>
    </p:extLst>
  </p:cSld>
  <p:clrMapOvr>
    <a:masterClrMapping/>
  </p:clrMapOvr>
  <p:transition spd="slow" advClick="0" advTm="500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914400"/>
          </a:xfrm>
        </p:spPr>
        <p:txBody>
          <a:bodyPr/>
          <a:lstStyle>
            <a:lvl1pPr>
              <a:defRPr sz="4000">
                <a:solidFill>
                  <a:srgbClr val="047FBC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4038600" cy="4724400"/>
          </a:xfrm>
          <a:ln>
            <a:noFill/>
          </a:ln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114800" cy="4724400"/>
          </a:xfrm>
          <a:ln>
            <a:noFill/>
          </a:ln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4368A4-E3D1-4F27-A291-7115BFA6570D}" type="datetimeFigureOut">
              <a:rPr lang="en-US"/>
              <a:pPr>
                <a:defRPr/>
              </a:pPr>
              <a:t>1/24/2015</a:t>
            </a:fld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2B288D-7A50-4906-8902-3CC753A4AA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784090"/>
      </p:ext>
    </p:extLst>
  </p:cSld>
  <p:clrMapOvr>
    <a:masterClrMapping/>
  </p:clrMapOvr>
  <p:transition spd="slow" advClick="0" advTm="5000"/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ln>
            <a:noFill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ln>
            <a:noFill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ECEB48-E504-4248-B390-E45B7E678BCE}" type="datetimeFigureOut">
              <a:rPr lang="en-US"/>
              <a:pPr>
                <a:defRPr/>
              </a:pPr>
              <a:t>1/24/2015</a:t>
            </a:fld>
            <a:endParaRPr lang="en-US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9A3A6C-44BF-49A7-9A2A-B92250301A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091428"/>
      </p:ext>
    </p:extLst>
  </p:cSld>
  <p:clrMapOvr>
    <a:masterClrMapping/>
  </p:clrMapOvr>
  <p:transition spd="slow" advClick="0" advTm="500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B90FC8-5D0F-4C36-9069-6EDC893A5FD5}" type="datetimeFigureOut">
              <a:rPr lang="en-US"/>
              <a:pPr>
                <a:defRPr/>
              </a:pPr>
              <a:t>1/24/2015</a:t>
            </a:fld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79F485-E488-4089-903B-520C0EE111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476215"/>
      </p:ext>
    </p:extLst>
  </p:cSld>
  <p:clrMapOvr>
    <a:masterClrMapping/>
  </p:clrMapOvr>
  <p:transition spd="slow" advClick="0" advTm="500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6221A1-558D-4652-97A6-AA8C9F863570}" type="datetimeFigureOut">
              <a:rPr lang="en-US"/>
              <a:pPr>
                <a:defRPr/>
              </a:pPr>
              <a:t>1/24/2015</a:t>
            </a:fld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15F3C9-844B-4488-B990-BE0A40B732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328238"/>
      </p:ext>
    </p:extLst>
  </p:cSld>
  <p:clrMapOvr>
    <a:masterClrMapping/>
  </p:clrMapOvr>
  <p:transition spd="slow" advClick="0" advTm="500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62609A-8BD5-4A78-B455-DE2FBB99BDAE}" type="datetimeFigureOut">
              <a:rPr lang="en-US"/>
              <a:pPr>
                <a:defRPr/>
              </a:pPr>
              <a:t>1/24/2015</a:t>
            </a:fld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A49E35-C647-46E0-87D4-D5FB957EB0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785281"/>
      </p:ext>
    </p:extLst>
  </p:cSld>
  <p:clrMapOvr>
    <a:masterClrMapping/>
  </p:clrMapOvr>
  <p:transition spd="slow" advClick="0" advTm="5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207082-FDFC-4EB5-8074-CB21828BC697}" type="datetimeFigureOut">
              <a:rPr lang="en-US"/>
              <a:pPr>
                <a:defRPr/>
              </a:pPr>
              <a:t>1/24/2015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E2FD24-3815-41BE-82A0-B0B4963CFB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41271"/>
      </p:ext>
    </p:extLst>
  </p:cSld>
  <p:clrMapOvr>
    <a:masterClrMapping/>
  </p:clrMapOvr>
  <p:transition spd="slow" advClick="0" advTm="500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4AB3AD-B8C9-4EF7-AB4A-233ED7D09F9D}" type="datetimeFigureOut">
              <a:rPr lang="en-US"/>
              <a:pPr>
                <a:defRPr/>
              </a:pPr>
              <a:t>1/24/2015</a:t>
            </a:fld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54E0DE-5152-464B-A52B-2277BEC4E5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418773"/>
      </p:ext>
    </p:extLst>
  </p:cSld>
  <p:clrMapOvr>
    <a:masterClrMapping/>
  </p:clrMapOvr>
  <p:transition spd="slow" advClick="0" advTm="500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90103-8635-457C-923D-2C59A26CC4BB}" type="datetimeFigureOut">
              <a:rPr lang="en-US"/>
              <a:pPr>
                <a:defRPr/>
              </a:pPr>
              <a:t>1/24/2015</a:t>
            </a:fld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343998-D6B0-4A84-A5CA-97B7557966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86573"/>
      </p:ext>
    </p:extLst>
  </p:cSld>
  <p:clrMapOvr>
    <a:masterClrMapping/>
  </p:clrMapOvr>
  <p:transition spd="slow" advClick="0" advTm="500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0A4913-0201-46E8-A358-EE36EEA8E304}" type="datetimeFigureOut">
              <a:rPr lang="en-US"/>
              <a:pPr>
                <a:defRPr/>
              </a:pPr>
              <a:t>1/24/2015</a:t>
            </a:fld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983FDD-6BD1-46A1-87A7-5A37B58F5C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43857"/>
      </p:ext>
    </p:extLst>
  </p:cSld>
  <p:clrMapOvr>
    <a:masterClrMapping/>
  </p:clrMapOvr>
  <p:transition spd="slow" advClick="0" advTm="5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CABB25-8FA2-4790-800E-CB9F316E917A}" type="datetimeFigureOut">
              <a:rPr lang="en-US"/>
              <a:pPr>
                <a:defRPr/>
              </a:pPr>
              <a:t>1/24/2015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7E5AFE-EB42-40B3-B3DC-0C2A81D944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53682"/>
      </p:ext>
    </p:extLst>
  </p:cSld>
  <p:clrMapOvr>
    <a:masterClrMapping/>
  </p:clrMapOvr>
  <p:transition spd="slow" advClick="0" advTm="5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1E5D85-803C-4822-96FA-F31C574B6B31}" type="datetimeFigureOut">
              <a:rPr lang="en-US"/>
              <a:pPr>
                <a:defRPr/>
              </a:pPr>
              <a:t>1/24/2015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48CEDA-E5D5-4F3C-9700-4819F6B22C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958380"/>
      </p:ext>
    </p:extLst>
  </p:cSld>
  <p:clrMapOvr>
    <a:masterClrMapping/>
  </p:clrMapOvr>
  <p:transition spd="slow" advClick="0" advTm="50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59263B-6831-4534-835E-1DF54EEE0289}" type="datetimeFigureOut">
              <a:rPr lang="en-US"/>
              <a:pPr>
                <a:defRPr/>
              </a:pPr>
              <a:t>1/24/2015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20667D-C380-443A-AB14-0176E267E0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982477"/>
      </p:ext>
    </p:extLst>
  </p:cSld>
  <p:clrMapOvr>
    <a:masterClrMapping/>
  </p:clrMapOvr>
  <p:transition spd="slow" advClick="0" advTm="50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2270F3-E399-4B8A-B18A-C47F4BA40014}" type="datetimeFigureOut">
              <a:rPr lang="en-US"/>
              <a:pPr>
                <a:defRPr/>
              </a:pPr>
              <a:t>1/24/2015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96D19E-BE9C-4F8E-B5FF-68599DD81C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226408"/>
      </p:ext>
    </p:extLst>
  </p:cSld>
  <p:clrMapOvr>
    <a:masterClrMapping/>
  </p:clrMapOvr>
  <p:transition spd="slow" advClick="0" advTm="5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A46906-BDA7-4C0B-9496-725A0FC00C69}" type="datetimeFigureOut">
              <a:rPr lang="en-US"/>
              <a:pPr>
                <a:defRPr/>
              </a:pPr>
              <a:t>1/24/2015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790199-01CD-4C61-A072-4AFAA6033B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240793"/>
      </p:ext>
    </p:extLst>
  </p:cSld>
  <p:clrMapOvr>
    <a:masterClrMapping/>
  </p:clrMapOvr>
  <p:transition spd="slow" advClick="0" advTm="50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EEA44B-CECD-4398-8E0C-7D089562C352}" type="datetimeFigureOut">
              <a:rPr lang="en-US"/>
              <a:pPr>
                <a:defRPr/>
              </a:pPr>
              <a:t>1/24/2015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7BC757-800A-4638-AA61-2A66C52264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40675"/>
      </p:ext>
    </p:extLst>
  </p:cSld>
  <p:clrMapOvr>
    <a:masterClrMapping/>
  </p:clrMapOvr>
  <p:transition spd="slow" advClick="0" advTm="50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0D1FD1-2F4F-4D1A-BCEF-12C32B7361AF}" type="datetimeFigureOut">
              <a:rPr lang="en-US"/>
              <a:pPr>
                <a:defRPr/>
              </a:pPr>
              <a:t>1/24/2015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3DF564-F4BB-4E9E-969F-A364486C6D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240782"/>
      </p:ext>
    </p:extLst>
  </p:cSld>
  <p:clrMapOvr>
    <a:masterClrMapping/>
  </p:clrMapOvr>
  <p:transition spd="slow" advClick="0" advTm="500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5EA67BBC-3608-434C-B6AE-E6CBEE7E7580}" type="datetimeFigureOut">
              <a:rPr lang="en-US"/>
              <a:pPr>
                <a:defRPr/>
              </a:pPr>
              <a:t>1/24/2015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557DB4D-C586-480E-B15C-7AE17E319E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1" name="Text Box 24"/>
          <p:cNvSpPr txBox="1">
            <a:spLocks noChangeArrowheads="1"/>
          </p:cNvSpPr>
          <p:nvPr/>
        </p:nvSpPr>
        <p:spPr bwMode="auto">
          <a:xfrm rot="-5400000">
            <a:off x="-457200" y="6178550"/>
            <a:ext cx="1143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800">
                <a:solidFill>
                  <a:srgbClr val="595959"/>
                </a:solidFill>
                <a:latin typeface="Calibri" pitchFamily="34" charset="0"/>
              </a:rPr>
              <a:t>IIIT Hyderabad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4" r:id="rId1"/>
    <p:sldLayoutId id="2147484055" r:id="rId2"/>
    <p:sldLayoutId id="2147484056" r:id="rId3"/>
    <p:sldLayoutId id="2147484057" r:id="rId4"/>
    <p:sldLayoutId id="2147484058" r:id="rId5"/>
    <p:sldLayoutId id="2147484059" r:id="rId6"/>
    <p:sldLayoutId id="2147484060" r:id="rId7"/>
    <p:sldLayoutId id="2147484061" r:id="rId8"/>
    <p:sldLayoutId id="2147484062" r:id="rId9"/>
    <p:sldLayoutId id="2147484063" r:id="rId10"/>
    <p:sldLayoutId id="2147484064" r:id="rId11"/>
  </p:sldLayoutIdLst>
  <p:transition spd="slow" advClick="0" advTm="500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2051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2954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 smtClean="0"/>
              <a:t>ACPR-2013</a:t>
            </a:r>
            <a:endParaRPr lang="en-US" dirty="0"/>
          </a:p>
        </p:txBody>
      </p:sp>
      <p:sp>
        <p:nvSpPr>
          <p:cNvPr id="2057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53400" y="6477000"/>
            <a:ext cx="914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981B6C3-3AFE-45DB-9452-1C2FC9B5554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13" descr="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685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ine 14"/>
          <p:cNvSpPr>
            <a:spLocks noChangeShapeType="1"/>
          </p:cNvSpPr>
          <p:nvPr/>
        </p:nvSpPr>
        <p:spPr bwMode="auto">
          <a:xfrm>
            <a:off x="914400" y="228600"/>
            <a:ext cx="685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058" name="Line 15"/>
          <p:cNvSpPr>
            <a:spLocks noChangeShapeType="1"/>
          </p:cNvSpPr>
          <p:nvPr/>
        </p:nvSpPr>
        <p:spPr bwMode="auto">
          <a:xfrm>
            <a:off x="914400" y="304800"/>
            <a:ext cx="533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059" name="Line 16"/>
          <p:cNvSpPr>
            <a:spLocks noChangeShapeType="1"/>
          </p:cNvSpPr>
          <p:nvPr/>
        </p:nvSpPr>
        <p:spPr bwMode="auto">
          <a:xfrm>
            <a:off x="914400" y="381000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060" name="Line 18"/>
          <p:cNvSpPr>
            <a:spLocks noChangeShapeType="1"/>
          </p:cNvSpPr>
          <p:nvPr/>
        </p:nvSpPr>
        <p:spPr bwMode="auto">
          <a:xfrm>
            <a:off x="228600" y="914400"/>
            <a:ext cx="0" cy="571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061" name="Text Box 24"/>
          <p:cNvSpPr txBox="1">
            <a:spLocks noChangeArrowheads="1"/>
          </p:cNvSpPr>
          <p:nvPr/>
        </p:nvSpPr>
        <p:spPr bwMode="auto">
          <a:xfrm rot="-5400000">
            <a:off x="-457200" y="6178550"/>
            <a:ext cx="1143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800">
                <a:solidFill>
                  <a:schemeClr val="bg2"/>
                </a:solidFill>
                <a:latin typeface="Times"/>
              </a:rPr>
              <a:t>IIIT Hyderabad</a:t>
            </a:r>
          </a:p>
        </p:txBody>
      </p:sp>
      <p:pic>
        <p:nvPicPr>
          <p:cNvPr id="14" name="Picture 13" descr="IIIT-logo-clear.gif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153400" y="76200"/>
            <a:ext cx="914400" cy="6543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</p:sldLayoutIdLst>
  <p:transition spd="slow" advClick="0" advTm="5000"/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047FBC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47FBC"/>
          </a:solidFill>
          <a:latin typeface="Times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47FBC"/>
          </a:solidFill>
          <a:latin typeface="Times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47FBC"/>
          </a:solidFill>
          <a:latin typeface="Times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47FBC"/>
          </a:solidFill>
          <a:latin typeface="Times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pitchFamily="34" charset="0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pitchFamily="34" charset="0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pitchFamily="34" charset="0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447800"/>
            <a:ext cx="8382000" cy="16764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solidFill>
                  <a:srgbClr val="227505"/>
                </a:solidFill>
              </a:rPr>
              <a:t>A Sketch-Based Approach To Video Retrieval Using Qualitative Features</a:t>
            </a:r>
            <a:endParaRPr lang="en-US" sz="3600" cap="none" dirty="0" smtClean="0">
              <a:solidFill>
                <a:srgbClr val="227505"/>
              </a:solidFill>
            </a:endParaRPr>
          </a:p>
        </p:txBody>
      </p:sp>
      <p:sp>
        <p:nvSpPr>
          <p:cNvPr id="4099" name="Text Placeholder 2"/>
          <p:cNvSpPr>
            <a:spLocks noGrp="1"/>
          </p:cNvSpPr>
          <p:nvPr>
            <p:ph type="subTitle" idx="1"/>
          </p:nvPr>
        </p:nvSpPr>
        <p:spPr>
          <a:xfrm>
            <a:off x="1524000" y="3581400"/>
            <a:ext cx="6400800" cy="1066800"/>
          </a:xfrm>
        </p:spPr>
        <p:txBody>
          <a:bodyPr/>
          <a:lstStyle/>
          <a:p>
            <a:pPr eaLnBrk="1" hangingPunct="1"/>
            <a:r>
              <a:rPr lang="en-US" sz="2400" i="0" dirty="0">
                <a:solidFill>
                  <a:srgbClr val="047FBC"/>
                </a:solidFill>
                <a:latin typeface="Arial" pitchFamily="34" charset="0"/>
              </a:rPr>
              <a:t>Koustav </a:t>
            </a:r>
            <a:r>
              <a:rPr lang="en-US" sz="2400" i="0" dirty="0" smtClean="0">
                <a:solidFill>
                  <a:srgbClr val="047FBC"/>
                </a:solidFill>
                <a:latin typeface="Arial" pitchFamily="34" charset="0"/>
              </a:rPr>
              <a:t>Ghosal  and  Anoop Namboodiri</a:t>
            </a:r>
          </a:p>
          <a:p>
            <a:pPr eaLnBrk="1" hangingPunct="1"/>
            <a:r>
              <a:rPr lang="en-US" sz="1600" i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Center for Visual Information Technology</a:t>
            </a:r>
          </a:p>
          <a:p>
            <a:pPr eaLnBrk="1" hangingPunct="1"/>
            <a:r>
              <a:rPr lang="en-US" sz="1600" i="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IIIT Hyderabad, India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8662" y="238125"/>
            <a:ext cx="7762875" cy="1133475"/>
          </a:xfrm>
        </p:spPr>
        <p:txBody>
          <a:bodyPr/>
          <a:lstStyle/>
          <a:p>
            <a:r>
              <a:rPr lang="en-US" sz="4400" dirty="0" smtClean="0">
                <a:latin typeface="Arial"/>
                <a:cs typeface="Arial"/>
              </a:rPr>
              <a:t>Aspects of Motion</a:t>
            </a:r>
            <a:endParaRPr lang="en-US" sz="44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669" y="1295400"/>
            <a:ext cx="8560931" cy="1981200"/>
          </a:xfrm>
        </p:spPr>
        <p:txBody>
          <a:bodyPr/>
          <a:lstStyle/>
          <a:p>
            <a:r>
              <a:rPr lang="en-US" sz="2800" b="1" dirty="0" smtClean="0">
                <a:latin typeface="Arial"/>
                <a:cs typeface="Arial"/>
              </a:rPr>
              <a:t>Shape</a:t>
            </a:r>
            <a:r>
              <a:rPr lang="en-US" sz="2800" dirty="0" smtClean="0">
                <a:latin typeface="Arial"/>
                <a:cs typeface="Arial"/>
              </a:rPr>
              <a:t>: Linear and non-linear sub-trajectories.</a:t>
            </a:r>
          </a:p>
          <a:p>
            <a:r>
              <a:rPr lang="en-US" sz="2800" b="1" dirty="0" smtClean="0">
                <a:latin typeface="Arial"/>
                <a:cs typeface="Arial"/>
              </a:rPr>
              <a:t>Direction</a:t>
            </a:r>
            <a:r>
              <a:rPr lang="en-US" sz="2800" dirty="0" smtClean="0">
                <a:latin typeface="Arial"/>
                <a:cs typeface="Arial"/>
              </a:rPr>
              <a:t>: Similar in shape but have different directions</a:t>
            </a:r>
          </a:p>
          <a:p>
            <a:r>
              <a:rPr lang="en-US" sz="2800" b="1" dirty="0" smtClean="0">
                <a:latin typeface="Arial"/>
                <a:cs typeface="Arial"/>
              </a:rPr>
              <a:t>Scale</a:t>
            </a:r>
            <a:r>
              <a:rPr lang="en-US" sz="2800" dirty="0" smtClean="0">
                <a:latin typeface="Arial"/>
                <a:cs typeface="Arial"/>
              </a:rPr>
              <a:t>: Different scales of same motion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87116" y="606373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S-A-I-O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962400"/>
            <a:ext cx="2514600" cy="1905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91858" y="6063734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S-C-I-O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962400"/>
            <a:ext cx="2540000" cy="1905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86600" y="6075107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S-C-O-I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69" y="3962400"/>
            <a:ext cx="2541131" cy="19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68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1"/>
            <a:ext cx="7762875" cy="914399"/>
          </a:xfrm>
        </p:spPr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Shape : Circle Based Features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0" y="6478488"/>
            <a:ext cx="2779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2"/>
                </a:solidFill>
              </a:rPr>
              <a:t>1. </a:t>
            </a:r>
            <a:r>
              <a:rPr lang="en-US" sz="1400" dirty="0" err="1" smtClean="0">
                <a:solidFill>
                  <a:schemeClr val="accent2"/>
                </a:solidFill>
              </a:rPr>
              <a:t>Sivaprasad</a:t>
            </a:r>
            <a:r>
              <a:rPr lang="en-US" sz="1400" dirty="0" smtClean="0">
                <a:solidFill>
                  <a:schemeClr val="accent2"/>
                </a:solidFill>
              </a:rPr>
              <a:t> et al, ICDAR 2013</a:t>
            </a:r>
            <a:endParaRPr lang="en-US" sz="1400" dirty="0">
              <a:solidFill>
                <a:schemeClr val="accent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33" y="2383150"/>
            <a:ext cx="3832867" cy="28746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51" y="1447800"/>
            <a:ext cx="7319749" cy="88415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267200" y="2581275"/>
            <a:ext cx="4536196" cy="2106632"/>
            <a:chOff x="4419600" y="2581275"/>
            <a:chExt cx="4536196" cy="2106632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9600" y="3276600"/>
              <a:ext cx="1652055" cy="408842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103698" y="3276600"/>
              <a:ext cx="28520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=  Center , Radius</a:t>
              </a:r>
              <a:endParaRPr lang="en-US" sz="24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18415" y="3733800"/>
              <a:ext cx="311014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/>
                <a:t>m</a:t>
              </a:r>
              <a:r>
                <a:rPr lang="en-US" sz="2800" i="1" dirty="0" smtClean="0"/>
                <a:t> </a:t>
              </a:r>
              <a:r>
                <a:rPr lang="en-US" sz="2400" i="1" dirty="0" smtClean="0"/>
                <a:t>=</a:t>
              </a:r>
              <a:r>
                <a:rPr lang="en-US" sz="2800" i="1" dirty="0" smtClean="0"/>
                <a:t> </a:t>
              </a:r>
              <a:r>
                <a:rPr lang="en-US" sz="2400" dirty="0"/>
                <a:t>S</a:t>
              </a:r>
              <a:r>
                <a:rPr lang="en-US" sz="2400" dirty="0" smtClean="0"/>
                <a:t>lope </a:t>
              </a:r>
            </a:p>
            <a:p>
              <a:r>
                <a:rPr lang="en-US" sz="2800" i="1" dirty="0"/>
                <a:t>s</a:t>
              </a:r>
              <a:r>
                <a:rPr lang="en-US" sz="2800" i="1" dirty="0" smtClean="0"/>
                <a:t> </a:t>
              </a:r>
              <a:r>
                <a:rPr lang="en-US" sz="2400" i="1" dirty="0" smtClean="0"/>
                <a:t>=</a:t>
              </a:r>
              <a:r>
                <a:rPr lang="en-US" sz="2800" i="1" dirty="0" smtClean="0"/>
                <a:t> </a:t>
              </a:r>
              <a:r>
                <a:rPr lang="en-US" sz="2400" dirty="0"/>
                <a:t>N</a:t>
              </a:r>
              <a:r>
                <a:rPr lang="en-US" sz="2400" dirty="0" smtClean="0"/>
                <a:t>ormalized </a:t>
              </a:r>
              <a:r>
                <a:rPr lang="en-US" sz="2400" dirty="0"/>
                <a:t>L</a:t>
              </a:r>
              <a:r>
                <a:rPr lang="en-US" sz="2400" dirty="0" smtClean="0"/>
                <a:t>ength</a:t>
              </a:r>
              <a:endParaRPr lang="en-US" sz="2400" dirty="0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9600" y="2581275"/>
              <a:ext cx="4105275" cy="466725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4419600" y="4879032"/>
            <a:ext cx="4038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</a:rPr>
              <a:t>K- Means</a:t>
            </a:r>
            <a:r>
              <a:rPr lang="en-US" sz="2400" b="1" dirty="0" smtClean="0"/>
              <a:t> , </a:t>
            </a:r>
            <a:r>
              <a:rPr lang="en-US" sz="2400" b="1" dirty="0" smtClean="0">
                <a:solidFill>
                  <a:schemeClr val="accent2"/>
                </a:solidFill>
              </a:rPr>
              <a:t>Bag-Of-Motion</a:t>
            </a:r>
            <a:endParaRPr lang="en-US" sz="2400" b="1" i="1" dirty="0">
              <a:solidFill>
                <a:schemeClr val="accent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0" y="5638800"/>
            <a:ext cx="8839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Trajectory  =  Histogram of motion-segments  =  Loss of temporal Information !!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833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162" y="457201"/>
            <a:ext cx="7762875" cy="914400"/>
          </a:xfrm>
        </p:spPr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Direction And Scale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779412"/>
            <a:ext cx="3179072" cy="252619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283" y="1524000"/>
            <a:ext cx="3132548" cy="23609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09197" y="6195969"/>
            <a:ext cx="1151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Direction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6021904" y="3684928"/>
            <a:ext cx="739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</a:t>
            </a:r>
            <a:r>
              <a:rPr lang="en-US" sz="2000" dirty="0" smtClean="0"/>
              <a:t>cale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31502"/>
            <a:ext cx="3255272" cy="24534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90998" y="4094202"/>
            <a:ext cx="1453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Trajectory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89142"/>
            <a:ext cx="2647950" cy="4667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48" y="4575202"/>
            <a:ext cx="2181225" cy="4667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89263" y="4071934"/>
            <a:ext cx="447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=</a:t>
            </a:r>
            <a:endParaRPr lang="en-US" sz="3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555173" y="4614802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… (1)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66860" y="5257799"/>
            <a:ext cx="1453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Trajectory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5744024" y="5172076"/>
            <a:ext cx="447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=</a:t>
            </a:r>
            <a:endParaRPr lang="en-US" sz="3600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821" y="5255268"/>
            <a:ext cx="2514600" cy="4667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0" y="5779996"/>
            <a:ext cx="857250" cy="4000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381344" y="5724295"/>
            <a:ext cx="2362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Distance from mean </a:t>
            </a:r>
            <a:r>
              <a:rPr lang="en-US" b="1" dirty="0" smtClean="0">
                <a:solidFill>
                  <a:srgbClr val="FF0000"/>
                </a:solidFill>
              </a:rPr>
              <a:t>… (2)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960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62875" cy="838200"/>
          </a:xfrm>
        </p:spPr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Summary of Features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8928" y="1752600"/>
            <a:ext cx="3522118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 smtClean="0"/>
              <a:t>Bag-Of-Motion</a:t>
            </a:r>
          </a:p>
          <a:p>
            <a:pPr marL="342900" indent="-342900">
              <a:buAutoNum type="arabicPeriod"/>
            </a:pPr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 smtClean="0"/>
              <a:t>Ordered Motion</a:t>
            </a:r>
          </a:p>
          <a:p>
            <a:r>
              <a:rPr lang="en-US" sz="2800" dirty="0" smtClean="0"/>
              <a:t>    Segments</a:t>
            </a:r>
          </a:p>
          <a:p>
            <a:endParaRPr lang="en-US" sz="2800" dirty="0" smtClean="0"/>
          </a:p>
          <a:p>
            <a:r>
              <a:rPr lang="en-US" sz="2800" dirty="0"/>
              <a:t>3</a:t>
            </a:r>
            <a:r>
              <a:rPr lang="en-US" sz="2800" dirty="0" smtClean="0"/>
              <a:t>. Change of Direction</a:t>
            </a:r>
          </a:p>
          <a:p>
            <a:endParaRPr lang="en-US" sz="2800" dirty="0" smtClean="0"/>
          </a:p>
          <a:p>
            <a:r>
              <a:rPr lang="en-US" sz="2800" dirty="0"/>
              <a:t>4</a:t>
            </a:r>
            <a:r>
              <a:rPr lang="en-US" sz="2800" dirty="0" smtClean="0"/>
              <a:t>. Change of Scale</a:t>
            </a:r>
          </a:p>
          <a:p>
            <a:pPr marL="342900" indent="-342900">
              <a:buAutoNum type="arabicPeriod"/>
            </a:pPr>
            <a:endParaRPr lang="en-US" sz="2800" dirty="0" smtClean="0"/>
          </a:p>
          <a:p>
            <a:pPr marL="342900" indent="-342900">
              <a:buAutoNum type="arabicPeriod"/>
            </a:pP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287" y="3876675"/>
            <a:ext cx="2647950" cy="466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129" y="4783967"/>
            <a:ext cx="2514600" cy="4667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0" y="2590800"/>
            <a:ext cx="4171950" cy="10572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00200" y="5725180"/>
            <a:ext cx="62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Both For User-Sketches and Videos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052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62875" cy="914400"/>
          </a:xfrm>
        </p:spPr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Dataset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8220075" cy="914400"/>
          </a:xfrm>
        </p:spPr>
        <p:txBody>
          <a:bodyPr/>
          <a:lstStyle/>
          <a:p>
            <a:r>
              <a:rPr lang="en-US" sz="2400" dirty="0" smtClean="0">
                <a:latin typeface="Arial"/>
                <a:cs typeface="Arial"/>
              </a:rPr>
              <a:t>100 Synthetic videos  and 100 </a:t>
            </a:r>
            <a:r>
              <a:rPr lang="en-US" sz="2400" dirty="0">
                <a:latin typeface="Arial"/>
                <a:cs typeface="Arial"/>
              </a:rPr>
              <a:t>p</a:t>
            </a:r>
            <a:r>
              <a:rPr lang="en-US" sz="2400" dirty="0" smtClean="0">
                <a:latin typeface="Arial"/>
                <a:cs typeface="Arial"/>
              </a:rPr>
              <a:t>ool videos</a:t>
            </a:r>
          </a:p>
          <a:p>
            <a:pPr marL="0" indent="0">
              <a:buNone/>
            </a:pPr>
            <a:endParaRPr lang="en-US" sz="2400" dirty="0"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66" y="2590800"/>
            <a:ext cx="2667000" cy="20038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590800"/>
            <a:ext cx="2725268" cy="20038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2590800"/>
            <a:ext cx="2640867" cy="20038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40424" y="472440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Foreground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463013" y="4724400"/>
            <a:ext cx="2352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Kalman</a:t>
            </a:r>
            <a:r>
              <a:rPr lang="en-US" dirty="0" smtClean="0"/>
              <a:t> Filter Tracking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81540" y="4724400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M- Segments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78722" y="5493603"/>
            <a:ext cx="7069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Data was collected from 50 different users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Interval of 6 hours between video and sketch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6547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62875" cy="762000"/>
          </a:xfrm>
        </p:spPr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Cascade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47800"/>
            <a:ext cx="7848600" cy="4953000"/>
          </a:xfrm>
        </p:spPr>
      </p:pic>
    </p:spTree>
    <p:extLst>
      <p:ext uri="{BB962C8B-B14F-4D97-AF65-F5344CB8AC3E}">
        <p14:creationId xmlns:p14="http://schemas.microsoft.com/office/powerpoint/2010/main" val="3116185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7762875" cy="990600"/>
          </a:xfrm>
        </p:spPr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Results : An example query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133600"/>
            <a:ext cx="7162800" cy="3124200"/>
          </a:xfrm>
        </p:spPr>
      </p:pic>
      <p:sp>
        <p:nvSpPr>
          <p:cNvPr id="3" name="TextBox 2"/>
          <p:cNvSpPr txBox="1"/>
          <p:nvPr/>
        </p:nvSpPr>
        <p:spPr>
          <a:xfrm>
            <a:off x="7772400" y="2209800"/>
            <a:ext cx="124585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 smtClean="0"/>
          </a:p>
          <a:p>
            <a:r>
              <a:rPr lang="en-US" sz="1600" dirty="0" smtClean="0"/>
              <a:t>BOM</a:t>
            </a:r>
          </a:p>
          <a:p>
            <a:endParaRPr lang="en-US" sz="1600" dirty="0" smtClean="0"/>
          </a:p>
          <a:p>
            <a:r>
              <a:rPr lang="en-US" sz="1600" dirty="0" smtClean="0"/>
              <a:t>Sequence of</a:t>
            </a:r>
          </a:p>
          <a:p>
            <a:r>
              <a:rPr lang="en-US" sz="1600" dirty="0" smtClean="0"/>
              <a:t>BOM</a:t>
            </a:r>
          </a:p>
          <a:p>
            <a:endParaRPr lang="en-US" sz="1600" dirty="0" smtClean="0"/>
          </a:p>
          <a:p>
            <a:r>
              <a:rPr lang="en-US" sz="1600" dirty="0" smtClean="0"/>
              <a:t>Sequence of</a:t>
            </a:r>
          </a:p>
          <a:p>
            <a:r>
              <a:rPr lang="en-US" sz="1600" dirty="0" smtClean="0"/>
              <a:t>Directions</a:t>
            </a:r>
          </a:p>
          <a:p>
            <a:endParaRPr lang="en-US" sz="1600" dirty="0"/>
          </a:p>
          <a:p>
            <a:r>
              <a:rPr lang="en-US" sz="1600" dirty="0" smtClean="0"/>
              <a:t>Sequence of </a:t>
            </a:r>
          </a:p>
          <a:p>
            <a:r>
              <a:rPr lang="en-US" sz="1600" dirty="0" smtClean="0"/>
              <a:t>Scales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87611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362" y="338305"/>
            <a:ext cx="7762875" cy="880896"/>
          </a:xfrm>
        </p:spPr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Results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56" y="1448369"/>
            <a:ext cx="3491010" cy="190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56" y="3589362"/>
            <a:ext cx="3505200" cy="19127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451307"/>
            <a:ext cx="3480239" cy="18991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679399"/>
            <a:ext cx="3480239" cy="18991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24000" y="594360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Precision - Recall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88571" y="5971317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K Accuracy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976039" y="228600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Pool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893609" y="444429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Synthetic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670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362" y="338305"/>
            <a:ext cx="7762875" cy="880896"/>
          </a:xfrm>
        </p:spPr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Results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600200" y="1371600"/>
            <a:ext cx="5867400" cy="81422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+mn-lt"/>
              </a:rPr>
              <a:t> Mean Reciprocal rank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557421"/>
            <a:ext cx="3886200" cy="212065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681" y="3557420"/>
            <a:ext cx="3886201" cy="212065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19916" y="5995821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Pool 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876431" y="5995821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Synthetic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957221"/>
            <a:ext cx="383857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253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27920"/>
            <a:ext cx="7772400" cy="89128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47800"/>
            <a:ext cx="8610600" cy="48006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dirty="0" smtClean="0"/>
              <a:t>Strengths</a:t>
            </a:r>
          </a:p>
          <a:p>
            <a:pPr marL="1085850" lvl="2">
              <a:buFont typeface="Wingdings" panose="05000000000000000000" pitchFamily="2" charset="2"/>
              <a:buChar char="§"/>
            </a:pPr>
            <a:r>
              <a:rPr lang="en-US" b="1" dirty="0"/>
              <a:t>Unconstrained Query :</a:t>
            </a:r>
            <a:r>
              <a:rPr lang="en-US" dirty="0"/>
              <a:t> No initial frame</a:t>
            </a:r>
          </a:p>
          <a:p>
            <a:pPr marL="1085850" lvl="2">
              <a:buFont typeface="Wingdings" panose="05000000000000000000" pitchFamily="2" charset="2"/>
              <a:buChar char="§"/>
            </a:pPr>
            <a:r>
              <a:rPr lang="en-US" b="1" dirty="0"/>
              <a:t>Qualitative Features :</a:t>
            </a:r>
            <a:r>
              <a:rPr lang="en-US" dirty="0"/>
              <a:t> Robust to user-level variations</a:t>
            </a:r>
          </a:p>
          <a:p>
            <a:pPr marL="1085850" lvl="2">
              <a:buFont typeface="Wingdings" panose="05000000000000000000" pitchFamily="2" charset="2"/>
              <a:buChar char="§"/>
            </a:pPr>
            <a:r>
              <a:rPr lang="en-US" b="1" dirty="0"/>
              <a:t>A novel retrieval strategy :</a:t>
            </a:r>
            <a:r>
              <a:rPr lang="en-US" dirty="0"/>
              <a:t> Cumulative Scoring </a:t>
            </a:r>
            <a:r>
              <a:rPr lang="en-US" dirty="0" smtClean="0"/>
              <a:t>Mechanism</a:t>
            </a:r>
          </a:p>
          <a:p>
            <a:pPr marL="857250" lvl="2" indent="0">
              <a:buNone/>
            </a:pPr>
            <a:endParaRPr lang="en-US" dirty="0"/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dirty="0" smtClean="0"/>
              <a:t>Limitations</a:t>
            </a:r>
          </a:p>
          <a:p>
            <a:pPr marL="1085850" lvl="2">
              <a:buFont typeface="Wingdings" panose="05000000000000000000" pitchFamily="2" charset="2"/>
              <a:buChar char="§"/>
            </a:pPr>
            <a:r>
              <a:rPr lang="en-US" b="1" dirty="0"/>
              <a:t>Dependency :</a:t>
            </a:r>
            <a:r>
              <a:rPr lang="en-US" dirty="0"/>
              <a:t> A strong trajectory extraction algorithm</a:t>
            </a:r>
          </a:p>
          <a:p>
            <a:pPr marL="1085850" lvl="2">
              <a:buFont typeface="Wingdings" panose="05000000000000000000" pitchFamily="2" charset="2"/>
              <a:buChar char="§"/>
            </a:pPr>
            <a:r>
              <a:rPr lang="en-US" b="1" dirty="0"/>
              <a:t>Not generic :</a:t>
            </a:r>
            <a:r>
              <a:rPr lang="en-US" dirty="0"/>
              <a:t> Doesn’t work for videos where motion is not the most salient </a:t>
            </a:r>
            <a:r>
              <a:rPr lang="en-US" dirty="0" smtClean="0"/>
              <a:t>feature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604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90525"/>
            <a:ext cx="7762875" cy="1133475"/>
          </a:xfrm>
        </p:spPr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Content Based Video Retrieval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872" y="1371600"/>
            <a:ext cx="8220075" cy="121919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+mn-lt"/>
              </a:rPr>
              <a:t>Different Form Of Queries :</a:t>
            </a:r>
          </a:p>
          <a:p>
            <a:pPr marL="0" indent="0" algn="ctr">
              <a:buNone/>
            </a:pPr>
            <a:r>
              <a:rPr lang="en-US" b="1" dirty="0" smtClean="0">
                <a:latin typeface="+mn-lt"/>
              </a:rPr>
              <a:t>Text </a:t>
            </a:r>
            <a:r>
              <a:rPr lang="en-US" dirty="0" smtClean="0">
                <a:latin typeface="+mn-lt"/>
              </a:rPr>
              <a:t>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Example Sketch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n-lt"/>
              </a:rPr>
              <a:t> 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91000" y="2743200"/>
            <a:ext cx="4800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Text Based Query : </a:t>
            </a:r>
          </a:p>
          <a:p>
            <a:r>
              <a:rPr lang="en-US" sz="2000" dirty="0">
                <a:latin typeface="Arial"/>
                <a:cs typeface="Arial"/>
              </a:rPr>
              <a:t>	</a:t>
            </a:r>
            <a:r>
              <a:rPr lang="en-US" sz="2000" dirty="0" smtClean="0">
                <a:latin typeface="Arial"/>
                <a:cs typeface="Arial"/>
              </a:rPr>
              <a:t>Video Search from </a:t>
            </a:r>
            <a:r>
              <a:rPr lang="en-US" sz="2000" dirty="0" err="1" smtClean="0">
                <a:latin typeface="Arial"/>
                <a:cs typeface="Arial"/>
              </a:rPr>
              <a:t>Youtube</a:t>
            </a: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  </a:t>
            </a:r>
          </a:p>
          <a:p>
            <a:r>
              <a:rPr lang="en-US" sz="2000" dirty="0" smtClean="0">
                <a:latin typeface="Arial"/>
                <a:cs typeface="Arial"/>
              </a:rPr>
              <a:t>“ Coke Studio Pakistan ”</a:t>
            </a:r>
          </a:p>
          <a:p>
            <a:r>
              <a:rPr lang="en-US" sz="2000" dirty="0" smtClean="0">
                <a:latin typeface="Arial"/>
                <a:cs typeface="Arial"/>
              </a:rPr>
              <a:t>“ Markov random Field Daphne </a:t>
            </a:r>
            <a:r>
              <a:rPr lang="en-US" sz="2000" dirty="0" err="1" smtClean="0">
                <a:latin typeface="Arial"/>
                <a:cs typeface="Arial"/>
              </a:rPr>
              <a:t>Koller</a:t>
            </a:r>
            <a:r>
              <a:rPr lang="en-US" sz="2000" dirty="0" smtClean="0">
                <a:latin typeface="Arial"/>
                <a:cs typeface="Arial"/>
              </a:rPr>
              <a:t> ”</a:t>
            </a:r>
          </a:p>
          <a:p>
            <a:r>
              <a:rPr lang="en-US" sz="2000" dirty="0" smtClean="0">
                <a:latin typeface="Arial"/>
                <a:cs typeface="Arial"/>
              </a:rPr>
              <a:t>“ </a:t>
            </a:r>
            <a:r>
              <a:rPr lang="en-US" sz="2000" dirty="0" err="1" smtClean="0">
                <a:latin typeface="Arial"/>
                <a:cs typeface="Arial"/>
              </a:rPr>
              <a:t>Rohit</a:t>
            </a:r>
            <a:r>
              <a:rPr lang="en-US" sz="2000" dirty="0" smtClean="0">
                <a:latin typeface="Arial"/>
                <a:cs typeface="Arial"/>
              </a:rPr>
              <a:t> Sharma’s Double Century ”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b="1" dirty="0" smtClean="0">
                <a:latin typeface="Arial"/>
                <a:cs typeface="Arial"/>
              </a:rPr>
              <a:t>Metadata</a:t>
            </a:r>
            <a:r>
              <a:rPr lang="en-US" sz="2000" dirty="0" smtClean="0">
                <a:latin typeface="Arial"/>
                <a:cs typeface="Arial"/>
              </a:rPr>
              <a:t> : </a:t>
            </a:r>
            <a:r>
              <a:rPr lang="en-US" sz="2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Tags</a:t>
            </a:r>
            <a:r>
              <a:rPr lang="en-US" sz="2000" dirty="0" smtClean="0">
                <a:latin typeface="Arial"/>
                <a:cs typeface="Arial"/>
              </a:rPr>
              <a:t>, </a:t>
            </a:r>
            <a:r>
              <a:rPr lang="en-US" sz="2000" b="1" dirty="0" smtClean="0">
                <a:solidFill>
                  <a:srgbClr val="FF0000"/>
                </a:solidFill>
                <a:latin typeface="Arial"/>
                <a:cs typeface="Arial"/>
              </a:rPr>
              <a:t>Comments</a:t>
            </a:r>
            <a:r>
              <a:rPr lang="en-US" sz="2000" dirty="0" smtClean="0">
                <a:latin typeface="Arial"/>
                <a:cs typeface="Arial"/>
              </a:rPr>
              <a:t> etc.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819400"/>
            <a:ext cx="346509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62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526" y="457200"/>
            <a:ext cx="7772400" cy="891280"/>
          </a:xfrm>
        </p:spPr>
        <p:txBody>
          <a:bodyPr/>
          <a:lstStyle/>
          <a:p>
            <a:r>
              <a:rPr lang="en-US" dirty="0" smtClean="0"/>
              <a:t>Future Work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8610600" cy="3429000"/>
          </a:xfrm>
        </p:spPr>
        <p:txBody>
          <a:bodyPr/>
          <a:lstStyle/>
          <a:p>
            <a:pPr>
              <a:spcBef>
                <a:spcPts val="672"/>
              </a:spcBef>
              <a:spcAft>
                <a:spcPts val="1200"/>
              </a:spcAft>
            </a:pPr>
            <a:r>
              <a:rPr lang="en-US" sz="2800" dirty="0"/>
              <a:t>Finding new features to expand the scope of this representation to more generic videos</a:t>
            </a:r>
          </a:p>
          <a:p>
            <a:pPr>
              <a:spcBef>
                <a:spcPts val="672"/>
              </a:spcBef>
              <a:spcAft>
                <a:spcPts val="1200"/>
              </a:spcAft>
            </a:pPr>
            <a:r>
              <a:rPr lang="en-US" sz="2800" dirty="0"/>
              <a:t>Using additional information about object color and shape to refine the search</a:t>
            </a:r>
          </a:p>
          <a:p>
            <a:pPr>
              <a:spcBef>
                <a:spcPts val="672"/>
              </a:spcBef>
              <a:spcAft>
                <a:spcPts val="1200"/>
              </a:spcAft>
            </a:pPr>
            <a:r>
              <a:rPr lang="en-US" sz="2800" dirty="0" smtClean="0"/>
              <a:t>Generating consistent tracks from videos with camera motion and large perspective variations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11802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526" y="2895600"/>
            <a:ext cx="7772400" cy="1143000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3654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90525"/>
            <a:ext cx="7762875" cy="1133475"/>
          </a:xfrm>
        </p:spPr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Content Based Video Retrieval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872" y="1371600"/>
            <a:ext cx="8220075" cy="121919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+mn-lt"/>
              </a:rPr>
              <a:t>Different Form Of Queries :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</a:rPr>
              <a:t>Text</a:t>
            </a:r>
            <a:r>
              <a:rPr lang="en-US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Example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 Sketch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n-lt"/>
              </a:rPr>
              <a:t> 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00" y="2895600"/>
            <a:ext cx="5486400" cy="3167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Example Based Query :</a:t>
            </a:r>
          </a:p>
          <a:p>
            <a:r>
              <a:rPr lang="en-US" sz="3200" dirty="0"/>
              <a:t>	</a:t>
            </a:r>
            <a:r>
              <a:rPr lang="en-US" sz="3200" dirty="0" smtClean="0"/>
              <a:t>	Video Google</a:t>
            </a:r>
            <a:r>
              <a:rPr lang="en-US" sz="3200" b="1" baseline="30000" dirty="0" smtClean="0">
                <a:solidFill>
                  <a:schemeClr val="accent2"/>
                </a:solidFill>
              </a:rPr>
              <a:t>1    </a:t>
            </a:r>
          </a:p>
          <a:p>
            <a:pPr marL="90488" indent="-90488"/>
            <a:endParaRPr lang="en-US" sz="1050" b="1" dirty="0" smtClean="0">
              <a:solidFill>
                <a:schemeClr val="accent2"/>
              </a:solidFill>
            </a:endParaRPr>
          </a:p>
          <a:p>
            <a:pPr marL="90488" indent="-90488"/>
            <a:r>
              <a:rPr lang="en-US" sz="2400" b="1" dirty="0" smtClean="0">
                <a:solidFill>
                  <a:schemeClr val="accent2"/>
                </a:solidFill>
              </a:rPr>
              <a:t>Input  :</a:t>
            </a:r>
            <a:r>
              <a:rPr lang="en-US" sz="2400" dirty="0" smtClean="0"/>
              <a:t> </a:t>
            </a:r>
            <a:endParaRPr lang="en-US" sz="2400" dirty="0"/>
          </a:p>
          <a:p>
            <a:pPr marL="90488" indent="-90488"/>
            <a:r>
              <a:rPr lang="en-US" sz="2400" dirty="0" smtClean="0"/>
              <a:t>		Image or Objects of interest</a:t>
            </a:r>
          </a:p>
          <a:p>
            <a:pPr marL="90488" indent="-90488"/>
            <a:endParaRPr lang="en-US" sz="800" dirty="0" smtClean="0"/>
          </a:p>
          <a:p>
            <a:r>
              <a:rPr lang="en-US" sz="2400" b="1" dirty="0" smtClean="0">
                <a:solidFill>
                  <a:schemeClr val="accent2"/>
                </a:solidFill>
              </a:rPr>
              <a:t>Output :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	Relevant Shots or Key Frames</a:t>
            </a:r>
          </a:p>
          <a:p>
            <a:endParaRPr lang="en-US" sz="3200" b="1" baseline="30000" dirty="0">
              <a:solidFill>
                <a:schemeClr val="accent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0" y="6321623"/>
            <a:ext cx="2169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 err="1" smtClean="0">
                <a:solidFill>
                  <a:schemeClr val="accent2"/>
                </a:solidFill>
              </a:rPr>
              <a:t>Sivic</a:t>
            </a:r>
            <a:r>
              <a:rPr lang="en-US" sz="1400" dirty="0" smtClean="0">
                <a:solidFill>
                  <a:schemeClr val="accent2"/>
                </a:solidFill>
              </a:rPr>
              <a:t> et al, ICCV 2003</a:t>
            </a:r>
            <a:endParaRPr lang="en-US" sz="1400" dirty="0">
              <a:solidFill>
                <a:schemeClr val="accent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2667000"/>
            <a:ext cx="1926771" cy="152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2667000"/>
            <a:ext cx="576943" cy="15240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 bwMode="auto">
          <a:xfrm flipV="1">
            <a:off x="5105400" y="3810000"/>
            <a:ext cx="838200" cy="6858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267200"/>
            <a:ext cx="1524000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4267200"/>
            <a:ext cx="838899" cy="121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5511800"/>
            <a:ext cx="1524000" cy="1219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200" y="5562600"/>
            <a:ext cx="990600" cy="1135888"/>
          </a:xfrm>
          <a:prstGeom prst="rect">
            <a:avLst/>
          </a:prstGeom>
        </p:spPr>
      </p:pic>
      <p:sp>
        <p:nvSpPr>
          <p:cNvPr id="16" name="Left Brace 15"/>
          <p:cNvSpPr/>
          <p:nvPr/>
        </p:nvSpPr>
        <p:spPr bwMode="auto">
          <a:xfrm>
            <a:off x="5638800" y="4267200"/>
            <a:ext cx="304800" cy="2438400"/>
          </a:xfrm>
          <a:prstGeom prst="leftBrace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663245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90525"/>
            <a:ext cx="7762875" cy="1133475"/>
          </a:xfrm>
        </p:spPr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Content Based Video Retrieval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872" y="1371600"/>
            <a:ext cx="8220075" cy="121919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+mn-lt"/>
              </a:rPr>
              <a:t>Different Form Of Queries :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</a:rPr>
              <a:t>Text</a:t>
            </a:r>
            <a:r>
              <a:rPr lang="en-US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en-US" dirty="0" smtClean="0">
                <a:solidFill>
                  <a:srgbClr val="B3B3B3"/>
                </a:solidFill>
                <a:latin typeface="+mn-lt"/>
              </a:rPr>
              <a:t>Example </a:t>
            </a:r>
            <a:r>
              <a:rPr lang="en-US" b="1" dirty="0" smtClean="0">
                <a:latin typeface="+mn-lt"/>
              </a:rPr>
              <a:t>Sketch </a:t>
            </a:r>
            <a:endParaRPr lang="en-US" b="1" dirty="0">
              <a:latin typeface="+mn-lt"/>
            </a:endParaRPr>
          </a:p>
        </p:txBody>
      </p:sp>
      <p:sp>
        <p:nvSpPr>
          <p:cNvPr id="7" name="Content Placeholder 5"/>
          <p:cNvSpPr txBox="1">
            <a:spLocks/>
          </p:cNvSpPr>
          <p:nvPr/>
        </p:nvSpPr>
        <p:spPr bwMode="auto">
          <a:xfrm>
            <a:off x="1371600" y="5130415"/>
            <a:ext cx="6629400" cy="646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2800" smtClean="0">
                <a:latin typeface="+mn-lt"/>
              </a:rPr>
              <a:t>Video Q </a:t>
            </a:r>
            <a:r>
              <a:rPr lang="en-US" sz="2800" b="1" baseline="30000" smtClean="0">
                <a:solidFill>
                  <a:schemeClr val="accent2"/>
                </a:solidFill>
                <a:latin typeface="+mn-lt"/>
              </a:rPr>
              <a:t>1</a:t>
            </a:r>
            <a:r>
              <a:rPr lang="en-US" sz="2800" b="1" smtClean="0">
                <a:solidFill>
                  <a:schemeClr val="accent2"/>
                </a:solidFill>
                <a:latin typeface="+mn-lt"/>
              </a:rPr>
              <a:t>                                 </a:t>
            </a:r>
            <a:r>
              <a:rPr lang="en-US" sz="2800" smtClean="0">
                <a:latin typeface="+mn-lt"/>
              </a:rPr>
              <a:t>Surveillance </a:t>
            </a:r>
            <a:r>
              <a:rPr lang="en-US" sz="2800" b="1" baseline="30000" smtClean="0">
                <a:solidFill>
                  <a:schemeClr val="accent2"/>
                </a:solidFill>
                <a:latin typeface="+mn-lt"/>
              </a:rPr>
              <a:t>2</a:t>
            </a:r>
            <a:endParaRPr lang="en-US" sz="2800" b="1" baseline="30000" dirty="0" smtClean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3309" y="5953780"/>
            <a:ext cx="8440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 smtClean="0">
                <a:solidFill>
                  <a:schemeClr val="accent2"/>
                </a:solidFill>
              </a:rPr>
              <a:t>Chen and Chang : Fifth </a:t>
            </a:r>
            <a:r>
              <a:rPr lang="en-US" sz="1400" dirty="0">
                <a:solidFill>
                  <a:schemeClr val="accent2"/>
                </a:solidFill>
              </a:rPr>
              <a:t>ACM international conference on Multimedia. ACM, 1997</a:t>
            </a:r>
            <a:r>
              <a:rPr lang="en-US" sz="1400" dirty="0" smtClean="0">
                <a:solidFill>
                  <a:schemeClr val="accent2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>
                <a:solidFill>
                  <a:schemeClr val="accent2"/>
                </a:solidFill>
              </a:rPr>
              <a:t>Hu et al : PAMI 2006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24200"/>
            <a:ext cx="3200400" cy="1912422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660" y="3124200"/>
            <a:ext cx="2966540" cy="191242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18006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81000"/>
            <a:ext cx="7762875" cy="1133475"/>
          </a:xfrm>
        </p:spPr>
        <p:txBody>
          <a:bodyPr/>
          <a:lstStyle/>
          <a:p>
            <a:r>
              <a:rPr lang="en-US" sz="3600" dirty="0" smtClean="0">
                <a:latin typeface="Arial"/>
                <a:cs typeface="Arial"/>
              </a:rPr>
              <a:t>Sketch </a:t>
            </a:r>
            <a:r>
              <a:rPr lang="en-US" sz="3600" dirty="0" err="1" smtClean="0">
                <a:latin typeface="Arial"/>
                <a:cs typeface="Arial"/>
              </a:rPr>
              <a:t>vs</a:t>
            </a:r>
            <a:r>
              <a:rPr lang="en-US" sz="3600" dirty="0" smtClean="0">
                <a:latin typeface="Arial"/>
                <a:cs typeface="Arial"/>
              </a:rPr>
              <a:t> Text/Example  based</a:t>
            </a:r>
            <a:endParaRPr lang="en-US" sz="3600" dirty="0"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905000"/>
            <a:ext cx="3048000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905000"/>
            <a:ext cx="3048000" cy="228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4343400"/>
            <a:ext cx="3086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“ A diving video where the diver does a somersault before going down … </a:t>
            </a:r>
            <a:r>
              <a:rPr lang="en-US" sz="2000" dirty="0"/>
              <a:t>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81600" y="4267200"/>
            <a:ext cx="3810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“A pool shot where the player strikes from below and the white ball moves north-east, then north west then south-west and finally strikes another ball. The second ball drops inside the pocket … </a:t>
            </a:r>
            <a:r>
              <a:rPr lang="en-US" sz="2000" dirty="0"/>
              <a:t>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5562600"/>
            <a:ext cx="4114800" cy="954107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2"/>
                </a:solidFill>
              </a:rPr>
              <a:t>Example is not always available.</a:t>
            </a:r>
            <a:endParaRPr lang="en-US"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868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81000"/>
            <a:ext cx="7762875" cy="1133475"/>
          </a:xfrm>
        </p:spPr>
        <p:txBody>
          <a:bodyPr/>
          <a:lstStyle/>
          <a:p>
            <a:r>
              <a:rPr lang="en-US" sz="3600" dirty="0" smtClean="0">
                <a:latin typeface="Arial"/>
                <a:cs typeface="Arial"/>
              </a:rPr>
              <a:t>Sketch </a:t>
            </a:r>
            <a:r>
              <a:rPr lang="en-US" sz="3600" dirty="0" err="1" smtClean="0">
                <a:latin typeface="Arial"/>
                <a:cs typeface="Arial"/>
              </a:rPr>
              <a:t>vs</a:t>
            </a:r>
            <a:r>
              <a:rPr lang="en-US" sz="3600" dirty="0" smtClean="0">
                <a:latin typeface="Arial"/>
                <a:cs typeface="Arial"/>
              </a:rPr>
              <a:t> Text/Example  based</a:t>
            </a:r>
            <a:endParaRPr lang="en-US" sz="3600" dirty="0"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905000"/>
            <a:ext cx="3048000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905000"/>
            <a:ext cx="3048000" cy="228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19" y="4367817"/>
            <a:ext cx="3013881" cy="180438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4367817"/>
            <a:ext cx="3048000" cy="180438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81509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638" y="238125"/>
            <a:ext cx="7762875" cy="1133475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C</a:t>
            </a:r>
            <a:r>
              <a:rPr lang="en-US" dirty="0" smtClean="0">
                <a:latin typeface="Arial"/>
                <a:cs typeface="Arial"/>
              </a:rPr>
              <a:t>hallenges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07152"/>
            <a:ext cx="4343400" cy="3581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+mn-lt"/>
              </a:rPr>
              <a:t>Background Extraction</a:t>
            </a:r>
          </a:p>
          <a:p>
            <a:r>
              <a:rPr lang="en-US" sz="2000" dirty="0" smtClean="0">
                <a:latin typeface="+mn-lt"/>
              </a:rPr>
              <a:t>Camera Motion</a:t>
            </a:r>
          </a:p>
          <a:p>
            <a:r>
              <a:rPr lang="en-US" sz="2000" dirty="0" smtClean="0">
                <a:latin typeface="+mn-lt"/>
              </a:rPr>
              <a:t>Occlusion</a:t>
            </a:r>
          </a:p>
          <a:p>
            <a:r>
              <a:rPr lang="en-US" sz="2000" dirty="0" smtClean="0">
                <a:latin typeface="+mn-lt"/>
              </a:rPr>
              <a:t>Illumination</a:t>
            </a:r>
          </a:p>
          <a:p>
            <a:r>
              <a:rPr lang="en-US" sz="2000" dirty="0">
                <a:latin typeface="+mn-lt"/>
              </a:rPr>
              <a:t>B</a:t>
            </a:r>
            <a:r>
              <a:rPr lang="en-US" sz="2000" dirty="0" smtClean="0">
                <a:latin typeface="+mn-lt"/>
              </a:rPr>
              <a:t>ackground Noise</a:t>
            </a:r>
          </a:p>
          <a:p>
            <a:r>
              <a:rPr lang="en-US" sz="2000" dirty="0" smtClean="0">
                <a:latin typeface="+mn-lt"/>
              </a:rPr>
              <a:t>       and many more…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29000" y="1273789"/>
            <a:ext cx="5425463" cy="4852989"/>
            <a:chOff x="3429000" y="1273789"/>
            <a:chExt cx="5425463" cy="4852989"/>
          </a:xfrm>
        </p:grpSpPr>
        <p:sp>
          <p:nvSpPr>
            <p:cNvPr id="4" name="TextBox 3"/>
            <p:cNvSpPr txBox="1"/>
            <p:nvPr/>
          </p:nvSpPr>
          <p:spPr>
            <a:xfrm>
              <a:off x="4724400" y="1273789"/>
              <a:ext cx="38475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 Perceptual </a:t>
              </a:r>
              <a:r>
                <a:rPr lang="en-US" sz="3200" dirty="0" smtClean="0"/>
                <a:t>Variability</a:t>
              </a:r>
              <a:endParaRPr lang="en-US" sz="3200" dirty="0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0848" y="2057400"/>
              <a:ext cx="2514600" cy="188595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0" y="4245942"/>
              <a:ext cx="1634259" cy="1225694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019" y="4245942"/>
              <a:ext cx="1634259" cy="1225694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0205" y="4245942"/>
              <a:ext cx="1634258" cy="1225694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3893219" y="5726668"/>
              <a:ext cx="47213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Users perceive the same motion  differently 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61148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42925"/>
            <a:ext cx="7762875" cy="1133475"/>
          </a:xfrm>
        </p:spPr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Qualitative vs Quantitative Feature Space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057400"/>
            <a:ext cx="8077200" cy="35814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Approximations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sz="2800" dirty="0" smtClean="0">
                <a:solidFill>
                  <a:schemeClr val="tx1"/>
                </a:solidFill>
              </a:rPr>
              <a:t>instead of absolute numeric values to remove perceptual variability</a:t>
            </a: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Qualitative </a:t>
            </a:r>
            <a:r>
              <a:rPr lang="en-US" b="1" dirty="0" err="1" smtClean="0">
                <a:solidFill>
                  <a:srgbClr val="FF0000"/>
                </a:solidFill>
              </a:rPr>
              <a:t>Spatio</a:t>
            </a:r>
            <a:r>
              <a:rPr lang="en-US" b="1" dirty="0" smtClean="0">
                <a:solidFill>
                  <a:srgbClr val="FF0000"/>
                </a:solidFill>
              </a:rPr>
              <a:t>-Temporal</a:t>
            </a:r>
            <a:r>
              <a:rPr lang="en-US" dirty="0" smtClean="0"/>
              <a:t> </a:t>
            </a:r>
            <a:r>
              <a:rPr lang="en-US" b="1" dirty="0">
                <a:solidFill>
                  <a:srgbClr val="FF0000"/>
                </a:solidFill>
              </a:rPr>
              <a:t>Features</a:t>
            </a:r>
            <a:r>
              <a:rPr lang="en-US" dirty="0"/>
              <a:t> </a:t>
            </a:r>
            <a:r>
              <a:rPr lang="en-US" sz="2800" dirty="0" smtClean="0">
                <a:latin typeface="Arial"/>
                <a:cs typeface="Arial"/>
              </a:rPr>
              <a:t>Features that capture “how” (qualitative) objects moved rather than “how much” (quantitative)</a:t>
            </a:r>
          </a:p>
        </p:txBody>
      </p:sp>
    </p:spTree>
    <p:extLst>
      <p:ext uri="{BB962C8B-B14F-4D97-AF65-F5344CB8AC3E}">
        <p14:creationId xmlns:p14="http://schemas.microsoft.com/office/powerpoint/2010/main" val="3793604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4325"/>
            <a:ext cx="7315200" cy="1133475"/>
          </a:xfrm>
        </p:spPr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Problem Statement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25" y="1752600"/>
            <a:ext cx="8677275" cy="4572000"/>
          </a:xfrm>
        </p:spPr>
        <p:txBody>
          <a:bodyPr/>
          <a:lstStyle/>
          <a:p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</a:rPr>
              <a:t>The Problem Statement : </a:t>
            </a:r>
            <a:r>
              <a:rPr lang="en-US" dirty="0" smtClean="0">
                <a:latin typeface="+mn-lt"/>
              </a:rPr>
              <a:t>Modelling the query (user sketch) and original trajectories using “</a:t>
            </a:r>
            <a:r>
              <a:rPr lang="en-US" i="1" dirty="0" smtClean="0">
                <a:latin typeface="+mn-lt"/>
              </a:rPr>
              <a:t>qualitative</a:t>
            </a:r>
            <a:r>
              <a:rPr lang="en-US" dirty="0">
                <a:latin typeface="+mn-lt"/>
              </a:rPr>
              <a:t>”</a:t>
            </a:r>
            <a:r>
              <a:rPr lang="en-US" dirty="0" smtClean="0">
                <a:latin typeface="+mn-lt"/>
              </a:rPr>
              <a:t> features instead of “</a:t>
            </a:r>
            <a:r>
              <a:rPr lang="en-US" i="1" dirty="0" smtClean="0">
                <a:latin typeface="+mn-lt"/>
              </a:rPr>
              <a:t>quantitative</a:t>
            </a:r>
            <a:r>
              <a:rPr lang="en-US" dirty="0">
                <a:latin typeface="+mn-lt"/>
              </a:rPr>
              <a:t>”</a:t>
            </a:r>
            <a:r>
              <a:rPr lang="en-US" dirty="0" smtClean="0">
                <a:latin typeface="+mn-lt"/>
              </a:rPr>
              <a:t> features to remove perceptual variability.</a:t>
            </a:r>
          </a:p>
          <a:p>
            <a:pPr marL="0" indent="0">
              <a:buNone/>
            </a:pPr>
            <a:endParaRPr lang="en-US" dirty="0" smtClean="0">
              <a:latin typeface="+mn-lt"/>
            </a:endParaRPr>
          </a:p>
          <a:p>
            <a:r>
              <a:rPr lang="en-US" b="1" dirty="0" smtClean="0">
                <a:solidFill>
                  <a:srgbClr val="FF0000"/>
                </a:solidFill>
                <a:latin typeface="+mn-lt"/>
              </a:rPr>
              <a:t>Assumption </a:t>
            </a:r>
            <a:r>
              <a:rPr lang="en-US" b="1" dirty="0">
                <a:solidFill>
                  <a:srgbClr val="FF0000"/>
                </a:solidFill>
                <a:latin typeface="+mn-lt"/>
              </a:rPr>
              <a:t>:</a:t>
            </a:r>
            <a:r>
              <a:rPr lang="en-US" dirty="0">
                <a:latin typeface="+mn-lt"/>
              </a:rPr>
              <a:t> Trajectories are available for a set of videos.</a:t>
            </a: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50122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ew_cvit">
  <a:themeElements>
    <a:clrScheme name="new_cvi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ew_cvit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lnDef>
  </a:objectDefaults>
  <a:extraClrSchemeLst>
    <a:extraClrScheme>
      <a:clrScheme name="new_cvi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_cvi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_cvi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_cvi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_cvi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_cvi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_cvi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_cvi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_cvi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_cvi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_cvi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_cvi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20017</TotalTime>
  <Words>529</Words>
  <Application>Microsoft Office PowerPoint</Application>
  <PresentationFormat>On-screen Show (4:3)</PresentationFormat>
  <Paragraphs>131</Paragraphs>
  <Slides>21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  <vt:variant>
        <vt:lpstr>Custom Shows</vt:lpstr>
      </vt:variant>
      <vt:variant>
        <vt:i4>1</vt:i4>
      </vt:variant>
    </vt:vector>
  </HeadingPairs>
  <TitlesOfParts>
    <vt:vector size="24" baseType="lpstr">
      <vt:lpstr>Custom Design</vt:lpstr>
      <vt:lpstr>new_cvit</vt:lpstr>
      <vt:lpstr>A Sketch-Based Approach To Video Retrieval Using Qualitative Features</vt:lpstr>
      <vt:lpstr>Content Based Video Retrieval</vt:lpstr>
      <vt:lpstr>Content Based Video Retrieval</vt:lpstr>
      <vt:lpstr>Content Based Video Retrieval</vt:lpstr>
      <vt:lpstr>Sketch vs Text/Example  based</vt:lpstr>
      <vt:lpstr>Sketch vs Text/Example  based</vt:lpstr>
      <vt:lpstr>Challenges</vt:lpstr>
      <vt:lpstr>Qualitative vs Quantitative Feature Space</vt:lpstr>
      <vt:lpstr>Problem Statement</vt:lpstr>
      <vt:lpstr>Aspects of Motion</vt:lpstr>
      <vt:lpstr>Shape : Circle Based Features</vt:lpstr>
      <vt:lpstr>Direction And Scale</vt:lpstr>
      <vt:lpstr>Summary of Features</vt:lpstr>
      <vt:lpstr>Dataset</vt:lpstr>
      <vt:lpstr>Cascade</vt:lpstr>
      <vt:lpstr>Results : An example query</vt:lpstr>
      <vt:lpstr>Results</vt:lpstr>
      <vt:lpstr>Results</vt:lpstr>
      <vt:lpstr>Summary</vt:lpstr>
      <vt:lpstr>Future Work</vt:lpstr>
      <vt:lpstr>Thank you</vt:lpstr>
      <vt:lpstr>Custom Show 1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rohit</dc:creator>
  <cp:lastModifiedBy>KOUSTAV</cp:lastModifiedBy>
  <cp:revision>1486</cp:revision>
  <dcterms:created xsi:type="dcterms:W3CDTF">2006-08-16T00:00:00Z</dcterms:created>
  <dcterms:modified xsi:type="dcterms:W3CDTF">2015-01-24T11:51:44Z</dcterms:modified>
</cp:coreProperties>
</file>